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4"/>
  </p:sldMasterIdLst>
  <p:sldIdLst>
    <p:sldId id="256" r:id="rId5"/>
    <p:sldId id="257" r:id="rId6"/>
    <p:sldId id="262" r:id="rId7"/>
    <p:sldId id="258" r:id="rId8"/>
    <p:sldId id="259" r:id="rId9"/>
    <p:sldId id="261" r:id="rId1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88C61F-55E7-8B40-2DDF-31C8627A8762}" v="135" dt="2025-04-03T12:16:11.0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9125ECD5-9306-4B6F-9523-71C601B49B84}" type="datetimeFigureOut">
              <a:rPr lang="en-GB" smtClean="0"/>
              <a:t>04/04/2025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BE1B1DA1-29F0-46AC-B28D-2B3B5FCBA2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464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5ECD5-9306-4B6F-9523-71C601B49B84}" type="datetimeFigureOut">
              <a:rPr lang="en-GB" smtClean="0"/>
              <a:t>04/04/2025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1DA1-29F0-46AC-B28D-2B3B5FCBA2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5302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5ECD5-9306-4B6F-9523-71C601B49B84}" type="datetimeFigureOut">
              <a:rPr lang="en-GB" smtClean="0"/>
              <a:t>04/04/2025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1DA1-29F0-46AC-B28D-2B3B5FCBA2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2168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5ECD5-9306-4B6F-9523-71C601B49B84}" type="datetimeFigureOut">
              <a:rPr lang="en-GB" smtClean="0"/>
              <a:t>04/04/2025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1DA1-29F0-46AC-B28D-2B3B5FCBA2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802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5ECD5-9306-4B6F-9523-71C601B49B84}" type="datetimeFigureOut">
              <a:rPr lang="en-GB" smtClean="0"/>
              <a:t>04/04/2025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1DA1-29F0-46AC-B28D-2B3B5FCBA2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50341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5ECD5-9306-4B6F-9523-71C601B49B84}" type="datetimeFigureOut">
              <a:rPr lang="en-GB" smtClean="0"/>
              <a:t>04/04/2025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1DA1-29F0-46AC-B28D-2B3B5FCBA2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3658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5ECD5-9306-4B6F-9523-71C601B49B84}" type="datetimeFigureOut">
              <a:rPr lang="en-GB" smtClean="0"/>
              <a:t>04/04/2025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1DA1-29F0-46AC-B28D-2B3B5FCBA2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3435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9125ECD5-9306-4B6F-9523-71C601B49B84}" type="datetimeFigureOut">
              <a:rPr lang="en-GB" smtClean="0"/>
              <a:t>04/04/2025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1DA1-29F0-46AC-B28D-2B3B5FCBA2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8796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9125ECD5-9306-4B6F-9523-71C601B49B84}" type="datetimeFigureOut">
              <a:rPr lang="en-GB" smtClean="0"/>
              <a:t>04/04/2025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1DA1-29F0-46AC-B28D-2B3B5FCBA2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919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5ECD5-9306-4B6F-9523-71C601B49B84}" type="datetimeFigureOut">
              <a:rPr lang="en-GB" smtClean="0"/>
              <a:t>04/04/2025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1DA1-29F0-46AC-B28D-2B3B5FCBA2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098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5ECD5-9306-4B6F-9523-71C601B49B84}" type="datetimeFigureOut">
              <a:rPr lang="en-GB" smtClean="0"/>
              <a:t>04/04/2025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1DA1-29F0-46AC-B28D-2B3B5FCBA2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133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5ECD5-9306-4B6F-9523-71C601B49B84}" type="datetimeFigureOut">
              <a:rPr lang="en-GB" smtClean="0"/>
              <a:t>04/04/2025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1DA1-29F0-46AC-B28D-2B3B5FCBA2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18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5ECD5-9306-4B6F-9523-71C601B49B84}" type="datetimeFigureOut">
              <a:rPr lang="en-GB" smtClean="0"/>
              <a:t>04/04/2025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1DA1-29F0-46AC-B28D-2B3B5FCBA2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285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5ECD5-9306-4B6F-9523-71C601B49B84}" type="datetimeFigureOut">
              <a:rPr lang="en-GB" smtClean="0"/>
              <a:t>04/04/2025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1DA1-29F0-46AC-B28D-2B3B5FCBA2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363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5ECD5-9306-4B6F-9523-71C601B49B84}" type="datetimeFigureOut">
              <a:rPr lang="en-GB" smtClean="0"/>
              <a:t>04/04/2025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1DA1-29F0-46AC-B28D-2B3B5FCBA2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160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5ECD5-9306-4B6F-9523-71C601B49B84}" type="datetimeFigureOut">
              <a:rPr lang="en-GB" smtClean="0"/>
              <a:t>04/04/2025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1DA1-29F0-46AC-B28D-2B3B5FCBA2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005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5ECD5-9306-4B6F-9523-71C601B49B84}" type="datetimeFigureOut">
              <a:rPr lang="en-GB" smtClean="0"/>
              <a:t>04/04/2025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1DA1-29F0-46AC-B28D-2B3B5FCBA2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910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125ECD5-9306-4B6F-9523-71C601B49B84}" type="datetimeFigureOut">
              <a:rPr lang="en-GB" smtClean="0"/>
              <a:t>04/04/2025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BE1B1DA1-29F0-46AC-B28D-2B3B5FCBA2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017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  <p:sldLayoutId id="214748376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24DAA-10BD-EDDF-D463-0C678F7DDA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1330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>
                <a:solidFill>
                  <a:schemeClr val="accent5"/>
                </a:solidFill>
              </a:rPr>
              <a:t>Supporting Families First</a:t>
            </a:r>
            <a:br>
              <a:rPr lang="en-US">
                <a:solidFill>
                  <a:schemeClr val="accent5"/>
                </a:solidFill>
              </a:rPr>
            </a:br>
            <a:r>
              <a:rPr lang="en-US">
                <a:solidFill>
                  <a:schemeClr val="accent5"/>
                </a:solidFill>
              </a:rPr>
              <a:t>The Forge -Tiered approach.</a:t>
            </a:r>
            <a:endParaRPr lang="en-GB">
              <a:solidFill>
                <a:schemeClr val="accent5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58925A-B3F4-6AFB-B8A1-A44AF3F38A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1956" y="3733800"/>
            <a:ext cx="8828088" cy="1838325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accent5"/>
                </a:solidFill>
              </a:rPr>
              <a:t>1.Early Help- Universal Offer.</a:t>
            </a:r>
          </a:p>
          <a:p>
            <a:r>
              <a:rPr lang="en-GB">
                <a:solidFill>
                  <a:schemeClr val="accent5"/>
                </a:solidFill>
              </a:rPr>
              <a:t>2. Early Help Level 2/ School Family Support.</a:t>
            </a:r>
          </a:p>
          <a:p>
            <a:r>
              <a:rPr lang="en-GB">
                <a:solidFill>
                  <a:schemeClr val="accent5"/>
                </a:solidFill>
              </a:rPr>
              <a:t>3. Targeted Family Support.</a:t>
            </a:r>
          </a:p>
          <a:p>
            <a:r>
              <a:rPr lang="en-GB">
                <a:solidFill>
                  <a:schemeClr val="accent5"/>
                </a:solidFill>
              </a:rPr>
              <a:t>4. Level 4 Referrals/ specialist .</a:t>
            </a:r>
          </a:p>
        </p:txBody>
      </p:sp>
    </p:spTree>
    <p:extLst>
      <p:ext uri="{BB962C8B-B14F-4D97-AF65-F5344CB8AC3E}">
        <p14:creationId xmlns:p14="http://schemas.microsoft.com/office/powerpoint/2010/main" val="2397019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22141-3A04-6A85-523E-A6540A4AA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Universal offer- support for pupils and families.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5B820-0128-E582-5BAB-9A17FFFABA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9811" y="2475676"/>
            <a:ext cx="8825659" cy="364391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400" dirty="0"/>
              <a:t>We offer our students and their families a range of support from the moment they are referred to us. This universal offer consists of:</a:t>
            </a:r>
          </a:p>
          <a:p>
            <a:r>
              <a:rPr lang="en-US" sz="1400" dirty="0"/>
              <a:t>Structured process of induction and information gathering to identify and support need (early intervention of right support/right time</a:t>
            </a:r>
          </a:p>
          <a:p>
            <a:r>
              <a:rPr lang="en-US" sz="1400" dirty="0"/>
              <a:t>Learning assessments to identify and meet levels of learning</a:t>
            </a:r>
          </a:p>
          <a:p>
            <a:r>
              <a:rPr lang="en-US" sz="1400" dirty="0"/>
              <a:t>Structure of the school- Tutor groups and TA support (small classes with alongside TAs)</a:t>
            </a:r>
          </a:p>
          <a:p>
            <a:r>
              <a:rPr lang="en-US" sz="1400" dirty="0"/>
              <a:t>Meet and greet/Bespoke one to one check-ins AM for pupils in response to needs</a:t>
            </a:r>
          </a:p>
          <a:p>
            <a:r>
              <a:rPr lang="en-US" sz="1400" dirty="0"/>
              <a:t>Breakfast provided</a:t>
            </a:r>
          </a:p>
          <a:p>
            <a:r>
              <a:rPr lang="en-US" sz="1400" dirty="0"/>
              <a:t>Access to pastoral and safeguarding support throughout the day</a:t>
            </a:r>
          </a:p>
          <a:p>
            <a:r>
              <a:rPr lang="en-US" sz="1400" dirty="0"/>
              <a:t>Access to educational/careers trips and visits off site</a:t>
            </a:r>
          </a:p>
          <a:p>
            <a:r>
              <a:rPr lang="en-US" sz="1400" dirty="0"/>
              <a:t>Rewards incentive scheme and excursions</a:t>
            </a:r>
          </a:p>
          <a:p>
            <a:endParaRPr lang="en-US" sz="1400"/>
          </a:p>
          <a:p>
            <a:endParaRPr lang="en-US" sz="14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234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0D0C1-C575-4861-6F3F-2CBE45E26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1526" y="882954"/>
            <a:ext cx="8761413" cy="706964"/>
          </a:xfrm>
        </p:spPr>
        <p:txBody>
          <a:bodyPr/>
          <a:lstStyle/>
          <a:p>
            <a:r>
              <a:rPr lang="en-US" dirty="0"/>
              <a:t>Universal offer- support for pupils and families Continued....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BC1FA-0525-1D60-FD27-8C83F9ED9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762160" cy="3361871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 sz="1400"/>
              <a:t>Daily attendance check in calls and support for families to remove any barriers to attendance</a:t>
            </a:r>
            <a:endParaRPr lang="en-US" sz="1400">
              <a:solidFill>
                <a:srgbClr val="000000"/>
              </a:solidFill>
            </a:endParaRPr>
          </a:p>
          <a:p>
            <a:r>
              <a:rPr lang="en-US" sz="1400"/>
              <a:t>Home visits and attendance meetings to support families</a:t>
            </a:r>
            <a:endParaRPr lang="en-US" sz="1400">
              <a:solidFill>
                <a:srgbClr val="000000"/>
              </a:solidFill>
            </a:endParaRPr>
          </a:p>
          <a:p>
            <a:r>
              <a:rPr lang="en-US" sz="1400"/>
              <a:t>Reporting to Local authority to support joined up approach to Attendance</a:t>
            </a:r>
            <a:endParaRPr lang="en-US" sz="1400">
              <a:solidFill>
                <a:srgbClr val="000000"/>
              </a:solidFill>
            </a:endParaRPr>
          </a:p>
          <a:p>
            <a:r>
              <a:rPr lang="en-US" sz="1400"/>
              <a:t>Access to Food tech lessons with costs for ingredients covered by school</a:t>
            </a:r>
            <a:endParaRPr lang="en-US" sz="1400">
              <a:solidFill>
                <a:srgbClr val="000000"/>
              </a:solidFill>
            </a:endParaRPr>
          </a:p>
          <a:p>
            <a:r>
              <a:rPr lang="en-US" sz="1400"/>
              <a:t>Uniform/all other necessary equipment provided</a:t>
            </a:r>
            <a:endParaRPr lang="en-US" sz="1400">
              <a:solidFill>
                <a:srgbClr val="000000"/>
              </a:solidFill>
            </a:endParaRPr>
          </a:p>
          <a:p>
            <a:r>
              <a:rPr lang="en-US" sz="1400"/>
              <a:t>Free school meals for all students </a:t>
            </a:r>
            <a:endParaRPr lang="en-US" sz="1400">
              <a:solidFill>
                <a:srgbClr val="000000"/>
              </a:solidFill>
            </a:endParaRPr>
          </a:p>
          <a:p>
            <a:r>
              <a:rPr lang="en-US" sz="1400"/>
              <a:t>SEND Assessments and referrals</a:t>
            </a:r>
            <a:endParaRPr lang="en-US" sz="1400">
              <a:solidFill>
                <a:srgbClr val="000000"/>
              </a:solidFill>
            </a:endParaRPr>
          </a:p>
          <a:p>
            <a:r>
              <a:rPr lang="en-US" sz="1400"/>
              <a:t>Food bank referrals </a:t>
            </a:r>
            <a:endParaRPr lang="en-US" sz="1400">
              <a:solidFill>
                <a:srgbClr val="000000"/>
              </a:solidFill>
            </a:endParaRPr>
          </a:p>
          <a:p>
            <a:r>
              <a:rPr lang="en-US" sz="1400"/>
              <a:t>Here to help</a:t>
            </a:r>
            <a:endParaRPr lang="en-US" sz="1400">
              <a:solidFill>
                <a:srgbClr val="000000"/>
              </a:solidFill>
            </a:endParaRPr>
          </a:p>
          <a:p>
            <a:r>
              <a:rPr lang="en-US" sz="1400"/>
              <a:t>Thrive </a:t>
            </a:r>
          </a:p>
          <a:p>
            <a:r>
              <a:rPr lang="en-US" sz="1400"/>
              <a:t>Access to Mental Health First Aiders on site</a:t>
            </a:r>
          </a:p>
          <a:p>
            <a:r>
              <a:rPr lang="en-US" sz="1400"/>
              <a:t>Team around the child/pupil focus meetings for regular case review</a:t>
            </a:r>
          </a:p>
          <a:p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963444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762A9-D7DA-F481-BD30-540E5A259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Early Help- Level 2 Support.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090281-9814-4DA6-19F1-1D8DF7E02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1454" y="2197761"/>
            <a:ext cx="8825659" cy="360432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100"/>
              <a:t>Sexual health nurse</a:t>
            </a:r>
          </a:p>
          <a:p>
            <a:r>
              <a:rPr lang="en-US" sz="1100"/>
              <a:t>School Nurse</a:t>
            </a:r>
          </a:p>
          <a:p>
            <a:r>
              <a:rPr lang="en-US" sz="1100"/>
              <a:t>Family support meetings to join with families and remove barriers</a:t>
            </a:r>
          </a:p>
          <a:p>
            <a:r>
              <a:rPr lang="en-US" sz="1100"/>
              <a:t>Mentor sessions/ Get Safe Work - Hezron Brown- More Talk More Action.</a:t>
            </a:r>
          </a:p>
          <a:p>
            <a:r>
              <a:rPr lang="en-GB" sz="1100"/>
              <a:t>Primrose bereavement services</a:t>
            </a:r>
          </a:p>
          <a:p>
            <a:r>
              <a:rPr lang="en-GB" sz="1100"/>
              <a:t>Boxing/Self defence sessions  </a:t>
            </a:r>
          </a:p>
          <a:p>
            <a:r>
              <a:rPr lang="en-GB" sz="1100"/>
              <a:t>Dog Therapy </a:t>
            </a:r>
          </a:p>
          <a:p>
            <a:r>
              <a:rPr lang="en-US" sz="1100"/>
              <a:t>Climb referral </a:t>
            </a:r>
            <a:endParaRPr lang="en-US" sz="1100">
              <a:solidFill>
                <a:srgbClr val="000000"/>
              </a:solidFill>
            </a:endParaRPr>
          </a:p>
          <a:p>
            <a:r>
              <a:rPr lang="en-US" sz="1100" err="1"/>
              <a:t>Headgym</a:t>
            </a:r>
            <a:r>
              <a:rPr lang="en-US" sz="1100"/>
              <a:t> referral </a:t>
            </a:r>
            <a:endParaRPr lang="en-US" sz="1100">
              <a:solidFill>
                <a:srgbClr val="000000"/>
              </a:solidFill>
            </a:endParaRPr>
          </a:p>
          <a:p>
            <a:r>
              <a:rPr lang="en-US" sz="1100" err="1"/>
              <a:t>Cranstoun</a:t>
            </a:r>
            <a:r>
              <a:rPr lang="en-US" sz="1100"/>
              <a:t> referral</a:t>
            </a:r>
            <a:endParaRPr lang="en-US" sz="1100">
              <a:solidFill>
                <a:srgbClr val="000000"/>
              </a:solidFill>
            </a:endParaRPr>
          </a:p>
          <a:p>
            <a:r>
              <a:rPr lang="en-US" sz="1100"/>
              <a:t>PEGS referral</a:t>
            </a:r>
          </a:p>
          <a:p>
            <a:r>
              <a:rPr lang="en-US" sz="1100" err="1"/>
              <a:t>Yourspace</a:t>
            </a:r>
            <a:endParaRPr lang="en-US" sz="1100"/>
          </a:p>
          <a:p>
            <a:r>
              <a:rPr lang="en-US" sz="1100"/>
              <a:t>Steer clear</a:t>
            </a:r>
          </a:p>
          <a:p>
            <a:r>
              <a:rPr lang="en-US" sz="1100"/>
              <a:t>Signposting to parents/carers Reach for wellbeing/Worcestershire Children First </a:t>
            </a:r>
          </a:p>
          <a:p>
            <a:r>
              <a:rPr lang="en-US" sz="1100" err="1"/>
              <a:t>Personalised</a:t>
            </a:r>
            <a:r>
              <a:rPr lang="en-US" sz="1100"/>
              <a:t> learning sessions for students with identified need</a:t>
            </a:r>
          </a:p>
          <a:p>
            <a:endParaRPr lang="en-US" sz="1100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79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D9125-4F30-FBE9-8C15-378C7AB9D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740" y="1009954"/>
            <a:ext cx="8761413" cy="706964"/>
          </a:xfrm>
        </p:spPr>
        <p:txBody>
          <a:bodyPr/>
          <a:lstStyle/>
          <a:p>
            <a:r>
              <a:rPr lang="en-GB" sz="3200" cap="all">
                <a:solidFill>
                  <a:schemeClr val="bg1"/>
                </a:solidFill>
              </a:rPr>
              <a:t>Targeted Family Support</a:t>
            </a:r>
            <a:endParaRPr lang="en-US" sz="3200">
              <a:solidFill>
                <a:schemeClr val="bg1"/>
              </a:solidFill>
            </a:endParaRPr>
          </a:p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F7326-5EE8-C04B-4384-2459C429D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1600" err="1"/>
              <a:t>Reddicentre</a:t>
            </a:r>
            <a:r>
              <a:rPr lang="en-US" sz="1600"/>
              <a:t> provision for two to one support for focus learning</a:t>
            </a:r>
          </a:p>
          <a:p>
            <a:r>
              <a:rPr lang="en-US" sz="1600"/>
              <a:t>Longlands care Farm</a:t>
            </a:r>
          </a:p>
          <a:p>
            <a:r>
              <a:rPr lang="en-US" sz="1600"/>
              <a:t>Glovers Piece Farm</a:t>
            </a:r>
          </a:p>
          <a:p>
            <a:r>
              <a:rPr lang="en-US" sz="1600"/>
              <a:t>Middle England Farm</a:t>
            </a:r>
          </a:p>
          <a:p>
            <a:r>
              <a:rPr lang="en-US" sz="1600"/>
              <a:t>Shropshire Horses Centre</a:t>
            </a:r>
          </a:p>
          <a:p>
            <a:r>
              <a:rPr lang="en-US" sz="1600" err="1"/>
              <a:t>Womens</a:t>
            </a:r>
            <a:r>
              <a:rPr lang="en-US" sz="1600"/>
              <a:t> aid</a:t>
            </a:r>
          </a:p>
          <a:p>
            <a:r>
              <a:rPr lang="en-US" sz="1600"/>
              <a:t>Purple leaf</a:t>
            </a:r>
          </a:p>
          <a:p>
            <a:r>
              <a:rPr lang="en-US" sz="1600"/>
              <a:t>WAM</a:t>
            </a:r>
          </a:p>
          <a:p>
            <a:pPr marL="0" indent="0">
              <a:buNone/>
            </a:pP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158647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3BC57-4F52-EF4F-BE52-CC2277924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9256" y="1865014"/>
            <a:ext cx="4446724" cy="3096455"/>
          </a:xfrm>
        </p:spPr>
        <p:txBody>
          <a:bodyPr/>
          <a:lstStyle/>
          <a:p>
            <a:r>
              <a:rPr lang="en-US" dirty="0"/>
              <a:t> Referrals/ Specialist Support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715D83-FDE0-EB73-39E0-03E6808B42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95559" y="1167897"/>
            <a:ext cx="3757545" cy="4372824"/>
          </a:xfrm>
        </p:spPr>
        <p:txBody>
          <a:bodyPr/>
          <a:lstStyle/>
          <a:p>
            <a:r>
              <a:rPr lang="en-US"/>
              <a:t>Level 3 Targeted family support</a:t>
            </a:r>
          </a:p>
          <a:p>
            <a:r>
              <a:rPr lang="en-US"/>
              <a:t>Level 4 safeguarding concerns</a:t>
            </a:r>
          </a:p>
          <a:p>
            <a:r>
              <a:rPr lang="en-US"/>
              <a:t>Get safe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0061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EF657AD0B24241923824564329C67F" ma:contentTypeVersion="19" ma:contentTypeDescription="Create a new document." ma:contentTypeScope="" ma:versionID="be71635b635c2945bd859f691bba0e62">
  <xsd:schema xmlns:xsd="http://www.w3.org/2001/XMLSchema" xmlns:xs="http://www.w3.org/2001/XMLSchema" xmlns:p="http://schemas.microsoft.com/office/2006/metadata/properties" xmlns:ns2="f539537e-ccd6-411b-ab25-a496e302362b" xmlns:ns3="bc95b7fc-bfb0-4ea7-a2dc-a06e7b967f1d" targetNamespace="http://schemas.microsoft.com/office/2006/metadata/properties" ma:root="true" ma:fieldsID="41d8250bd4168a2fc5d20e2abcb0762f" ns2:_="" ns3:_="">
    <xsd:import namespace="f539537e-ccd6-411b-ab25-a496e302362b"/>
    <xsd:import namespace="bc95b7fc-bfb0-4ea7-a2dc-a06e7b967f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_Flow_SignoffStatu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39537e-ccd6-411b-ab25-a496e30236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d7840e37-0dea-4324-bfaa-949a2ae802b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Flow_SignoffStatus" ma:index="24" nillable="true" ma:displayName="Sign-off status" ma:internalName="Sign_x002d_off_x0020_status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6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95b7fc-bfb0-4ea7-a2dc-a06e7b967f1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fc97de3f-d95c-49d5-8848-f8ea4cd19e14}" ma:internalName="TaxCatchAll" ma:showField="CatchAllData" ma:web="bc95b7fc-bfb0-4ea7-a2dc-a06e7b967f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539537e-ccd6-411b-ab25-a496e302362b">
      <Terms xmlns="http://schemas.microsoft.com/office/infopath/2007/PartnerControls"/>
    </lcf76f155ced4ddcb4097134ff3c332f>
    <TaxCatchAll xmlns="bc95b7fc-bfb0-4ea7-a2dc-a06e7b967f1d" xsi:nil="true"/>
    <_Flow_SignoffStatus xmlns="f539537e-ccd6-411b-ab25-a496e302362b" xsi:nil="true"/>
  </documentManagement>
</p:properties>
</file>

<file path=customXml/itemProps1.xml><?xml version="1.0" encoding="utf-8"?>
<ds:datastoreItem xmlns:ds="http://schemas.openxmlformats.org/officeDocument/2006/customXml" ds:itemID="{848A5EB2-68F9-44B8-909A-6E0CCDCD06F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C8670BE-BA6A-442C-AB22-10234407C7C8}"/>
</file>

<file path=customXml/itemProps3.xml><?xml version="1.0" encoding="utf-8"?>
<ds:datastoreItem xmlns:ds="http://schemas.openxmlformats.org/officeDocument/2006/customXml" ds:itemID="{E28BB027-231B-4084-9439-7F703DA7F61D}">
  <ds:schemaRefs>
    <ds:schemaRef ds:uri="3dd15279-6c59-4925-abfe-86b9015d3e6e"/>
    <ds:schemaRef ds:uri="4b75fffc-505f-4868-901b-c06b6aaaa0d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</TotalTime>
  <Words>385</Words>
  <Application>Microsoft Office PowerPoint</Application>
  <PresentationFormat>Widescreen</PresentationFormat>
  <Paragraphs>59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 Boardroom</vt:lpstr>
      <vt:lpstr>Supporting Families First The Forge -Tiered approach.</vt:lpstr>
      <vt:lpstr>Universal offer- support for pupils and families.</vt:lpstr>
      <vt:lpstr>Universal offer- support for pupils and families Continued....</vt:lpstr>
      <vt:lpstr>Early Help- Level 2 Support.</vt:lpstr>
      <vt:lpstr>Targeted Family Support </vt:lpstr>
      <vt:lpstr> Referrals/ Specialist Support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Clare Hurley</dc:creator>
  <cp:lastModifiedBy>Julie Jarvis</cp:lastModifiedBy>
  <cp:revision>29</cp:revision>
  <cp:lastPrinted>2025-02-14T08:59:02Z</cp:lastPrinted>
  <dcterms:created xsi:type="dcterms:W3CDTF">2025-02-10T14:59:42Z</dcterms:created>
  <dcterms:modified xsi:type="dcterms:W3CDTF">2025-04-04T10:33:38Z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0x01010034EF657AD0B24241923824564329C67F</vt:lpwstr>
  </property>
  <property fmtid="{D5CDD505-2E9C-101B-9397-08002B2CF9AE}" pid="3" name="MediaServiceImageTags">
    <vt:lpwstr/>
  </property>
</Properties>
</file>